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22A3D">
                  <a:alpha val="100000"/>
                </a:srgbClr>
              </a:gs>
              <a:gs pos="100000">
                <a:srgbClr val="12161F">
                  <a:alpha val="100000"/>
                </a:srgbClr>
              </a:gs>
            </a:gsLst>
            <a:path path="circle">
              <a:fillToRect l="80000" t="0" r="20000" b="10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5250" cy="10287000"/>
          </a:xfrm>
          <a:prstGeom prst="rect">
            <a:avLst/>
          </a:prstGeom>
          <a:solidFill>
            <a:srgbClr val="C8252A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" y="914400"/>
            <a:ext cx="95875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Verfi</a:t>
            </a:r>
            <a:pPr algn="l" indent="0" marL="0">
              <a:buNone/>
            </a:pPr>
            <a:r>
              <a:rPr lang="en-US" sz="2400" b="1" spc="-48" kern="0" dirty="0">
                <a:solidFill>
                  <a:srgbClr val="C8252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X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143000" y="2619673"/>
            <a:ext cx="5862786" cy="542925"/>
          </a:xfrm>
          <a:prstGeom prst="roundRect">
            <a:avLst>
              <a:gd name="adj" fmla="val 50000"/>
            </a:avLst>
          </a:prstGeom>
          <a:solidFill>
            <a:srgbClr val="C8252A">
              <a:alpha val="16000"/>
            </a:srgbClr>
          </a:solidFill>
          <a:ln w="9525">
            <a:solidFill>
              <a:srgbClr val="C8252A">
                <a:alpha val="40000"/>
              </a:srgbClr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0175" y="2795885"/>
            <a:ext cx="182017" cy="1905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6492" y="2762548"/>
            <a:ext cx="5203683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spc="120" kern="0" dirty="0">
                <a:solidFill>
                  <a:srgbClr val="FFFFFF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SWISS IDENTITY &amp; PAYMENT INFRASTRUCTURE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43000" y="3543598"/>
            <a:ext cx="14716125" cy="19398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817"/>
              </a:lnSpc>
              <a:buNone/>
            </a:pPr>
            <a:r>
              <a:rPr lang="en-US" sz="7200" b="1" spc="-180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The European identity &amp; payment infrastructure of the future.</a:t>
            </a:r>
            <a:endParaRPr lang="en-US" sz="7200" dirty="0"/>
          </a:p>
        </p:txBody>
      </p:sp>
      <p:sp>
        <p:nvSpPr>
          <p:cNvPr id="9" name="Text 6"/>
          <p:cNvSpPr/>
          <p:nvPr/>
        </p:nvSpPr>
        <p:spPr>
          <a:xfrm>
            <a:off x="1143000" y="5807273"/>
            <a:ext cx="11576685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Swiss-made, privacy-first verification that runs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C82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on-premise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C82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on-chip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so sensitive biometric data never leaves the device.</a:t>
            </a:r>
            <a:endParaRPr lang="en-US" sz="2475" dirty="0"/>
          </a:p>
        </p:txBody>
      </p:sp>
      <p:sp>
        <p:nvSpPr>
          <p:cNvPr id="10" name="Text 7"/>
          <p:cNvSpPr/>
          <p:nvPr/>
        </p:nvSpPr>
        <p:spPr>
          <a:xfrm>
            <a:off x="1143000" y="7391102"/>
            <a:ext cx="221304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66" kern="0" dirty="0">
                <a:solidFill>
                  <a:srgbClr val="FFFFFF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Stage </a:t>
            </a:r>
            <a:pPr algn="l" indent="0" marL="0">
              <a:buNone/>
            </a:pPr>
            <a:r>
              <a:rPr lang="en-US" sz="1650" spc="66" kern="0" dirty="0">
                <a:solidFill>
                  <a:srgbClr val="FFFFFF">
                    <a:alpha val="55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Pre-seed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3612059" y="7391102"/>
            <a:ext cx="472093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66" kern="0" dirty="0">
                <a:solidFill>
                  <a:srgbClr val="FFFFFF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Status </a:t>
            </a:r>
            <a:pPr algn="l" indent="0" marL="0">
              <a:buNone/>
            </a:pPr>
            <a:r>
              <a:rPr lang="en-US" sz="1650" spc="66" kern="0" dirty="0">
                <a:solidFill>
                  <a:srgbClr val="FFFFFF">
                    <a:alpha val="55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Prototype in development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8361015" y="7391102"/>
            <a:ext cx="413075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66" kern="0" dirty="0">
                <a:solidFill>
                  <a:srgbClr val="FFFFFF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Base </a:t>
            </a:r>
            <a:pPr algn="l" indent="0" marL="0">
              <a:buNone/>
            </a:pPr>
            <a:r>
              <a:rPr lang="en-US" sz="1650" spc="66" kern="0" dirty="0">
                <a:solidFill>
                  <a:srgbClr val="FFFFFF">
                    <a:alpha val="55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Trust Valley, Lausanne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9553575"/>
            <a:ext cx="311181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VERFIX AG · INVESTOR DECK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15787092" y="9553575"/>
            <a:ext cx="149369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WHERE WE ARE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3735050" cy="1532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Honest status — building toward first pilots.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4413945"/>
            <a:ext cx="5143500" cy="3348484"/>
          </a:xfrm>
          <a:prstGeom prst="roundRect">
            <a:avLst>
              <a:gd name="adj" fmla="val 5120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C8252A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14475" y="4891534"/>
            <a:ext cx="133350" cy="133350"/>
          </a:xfrm>
          <a:prstGeom prst="ellipse">
            <a:avLst/>
          </a:prstGeom>
          <a:solidFill>
            <a:srgbClr val="C8252A"/>
          </a:solidFill>
          <a:ln/>
          <a:effectLst>
            <a:outerShdw sx="100000" sy="100000" kx="0" ky="0" algn="bl" rotWithShape="0" blurRad="101600" dist="50800" dir="16200000">
              <a:srgbClr val="C8252A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781175" y="4766370"/>
            <a:ext cx="960983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Today</a:t>
            </a:r>
            <a:endParaRPr lang="en-US" sz="2475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4475" y="5416897"/>
            <a:ext cx="216694" cy="2476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02619" y="5369272"/>
            <a:ext cx="3996348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Prototype in development (biometric ATM MVP)</a:t>
            </a:r>
            <a:endParaRPr lang="en-US" sz="1875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6259860"/>
            <a:ext cx="216694" cy="2476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02619" y="6212235"/>
            <a:ext cx="401137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Innosuisse coaching voucher secured</a:t>
            </a:r>
            <a:endParaRPr lang="en-US" sz="1875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475" y="6757541"/>
            <a:ext cx="216694" cy="2476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902619" y="6709916"/>
            <a:ext cx="3595333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Discussions with Idiap &amp; CSEM in progress</a:t>
            </a:r>
            <a:endParaRPr lang="en-US" sz="1875" dirty="0"/>
          </a:p>
        </p:txBody>
      </p:sp>
      <p:sp>
        <p:nvSpPr>
          <p:cNvPr id="13" name="Shape 8"/>
          <p:cNvSpPr/>
          <p:nvPr/>
        </p:nvSpPr>
        <p:spPr>
          <a:xfrm>
            <a:off x="6572250" y="4413945"/>
            <a:ext cx="5143500" cy="3348484"/>
          </a:xfrm>
          <a:prstGeom prst="roundRect">
            <a:avLst>
              <a:gd name="adj" fmla="val 5120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6943725" y="4891534"/>
            <a:ext cx="133350" cy="13335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15" name="Text 10"/>
          <p:cNvSpPr/>
          <p:nvPr/>
        </p:nvSpPr>
        <p:spPr>
          <a:xfrm>
            <a:off x="7210425" y="4766370"/>
            <a:ext cx="775246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Next</a:t>
            </a:r>
            <a:endParaRPr lang="en-US" sz="2475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725" y="5416897"/>
            <a:ext cx="216694" cy="2476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331869" y="5369272"/>
            <a:ext cx="3471473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working MVP on ATM hardware</a:t>
            </a:r>
            <a:endParaRPr lang="en-US" sz="1875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725" y="6259860"/>
            <a:ext cx="216694" cy="24765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7331869" y="6212235"/>
            <a:ext cx="290689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bank pilot — targeted</a:t>
            </a:r>
            <a:endParaRPr lang="en-US" sz="1875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3725" y="6757541"/>
            <a:ext cx="216694" cy="24765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7331869" y="6709916"/>
            <a:ext cx="1554956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Pre-seed raise</a:t>
            </a:r>
            <a:endParaRPr lang="en-US" sz="1875" dirty="0"/>
          </a:p>
        </p:txBody>
      </p:sp>
      <p:sp>
        <p:nvSpPr>
          <p:cNvPr id="22" name="Shape 14"/>
          <p:cNvSpPr/>
          <p:nvPr/>
        </p:nvSpPr>
        <p:spPr>
          <a:xfrm>
            <a:off x="12001500" y="4413945"/>
            <a:ext cx="5143500" cy="3348484"/>
          </a:xfrm>
          <a:prstGeom prst="roundRect">
            <a:avLst>
              <a:gd name="adj" fmla="val 5120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3" name="Shape 15"/>
          <p:cNvSpPr/>
          <p:nvPr/>
        </p:nvSpPr>
        <p:spPr>
          <a:xfrm>
            <a:off x="12372975" y="4891534"/>
            <a:ext cx="133350" cy="13335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24" name="Text 16"/>
          <p:cNvSpPr/>
          <p:nvPr/>
        </p:nvSpPr>
        <p:spPr>
          <a:xfrm>
            <a:off x="12639675" y="4766370"/>
            <a:ext cx="1047304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Future</a:t>
            </a:r>
            <a:endParaRPr lang="en-US" sz="2475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72975" y="5416897"/>
            <a:ext cx="247650" cy="24765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2792075" y="5369272"/>
            <a:ext cx="334378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 for EU identity wallets</a:t>
            </a:r>
            <a:endParaRPr lang="en-US" sz="1875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2975" y="5914579"/>
            <a:ext cx="247650" cy="24765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12792075" y="5866954"/>
            <a:ext cx="2547491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 across DACH</a:t>
            </a:r>
            <a:endParaRPr lang="en-US" sz="1875" dirty="0"/>
          </a:p>
        </p:txBody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72975" y="6412260"/>
            <a:ext cx="247650" cy="247650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12792075" y="6364635"/>
            <a:ext cx="260121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marketplace</a:t>
            </a:r>
            <a:endParaRPr lang="en-US" sz="1875" dirty="0"/>
          </a:p>
        </p:txBody>
      </p:sp>
      <p:sp>
        <p:nvSpPr>
          <p:cNvPr id="31" name="Text 20"/>
          <p:cNvSpPr/>
          <p:nvPr/>
        </p:nvSpPr>
        <p:spPr>
          <a:xfrm>
            <a:off x="1143000" y="9101138"/>
            <a:ext cx="1760220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545"/>
              </a:lnSpc>
              <a:buNone/>
            </a:pPr>
            <a:r>
              <a:rPr lang="en-US" sz="1425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customers, revenue, funding rounds or certifications are claimed. VerfiX holds no FINMA approval, PCI or eIDAS certification at this stage. Collaboration discussions are exploratory.</a:t>
            </a:r>
            <a:endParaRPr lang="en-US" sz="1425" dirty="0"/>
          </a:p>
        </p:txBody>
      </p:sp>
      <p:sp>
        <p:nvSpPr>
          <p:cNvPr id="32" name="Shape 21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33" name="Text 22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10</a:t>
            </a:r>
            <a:endParaRPr lang="en-US" sz="1350" dirty="0"/>
          </a:p>
        </p:txBody>
      </p:sp>
      <p:sp>
        <p:nvSpPr>
          <p:cNvPr id="34" name="Text 23"/>
          <p:cNvSpPr/>
          <p:nvPr/>
        </p:nvSpPr>
        <p:spPr>
          <a:xfrm>
            <a:off x="16239679" y="9553575"/>
            <a:ext cx="981521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TRACTION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TEAM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7602200" cy="7852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Founders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4035028"/>
            <a:ext cx="5143500" cy="3954661"/>
          </a:xfrm>
          <a:prstGeom prst="roundRect">
            <a:avLst>
              <a:gd name="adj" fmla="val 4335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16667" b="16667"/>
          <a:stretch/>
        </p:blipFill>
        <p:spPr>
          <a:xfrm>
            <a:off x="3000375" y="4406503"/>
            <a:ext cx="1428750" cy="1428750"/>
          </a:xfrm>
          <a:prstGeom prst="ellipse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94448" y="6063853"/>
            <a:ext cx="4840605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256"/>
              </a:lnSpc>
              <a:buNone/>
            </a:pPr>
            <a:r>
              <a:rPr lang="en-US" sz="2400" b="1" spc="-24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Ahmed Alsultan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294448" y="6513314"/>
            <a:ext cx="484060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Founder &amp; CEO</a:t>
            </a:r>
            <a:endParaRPr lang="en-US" sz="1575" dirty="0"/>
          </a:p>
        </p:txBody>
      </p:sp>
      <p:sp>
        <p:nvSpPr>
          <p:cNvPr id="8" name="Text 5"/>
          <p:cNvSpPr/>
          <p:nvPr/>
        </p:nvSpPr>
        <p:spPr>
          <a:xfrm>
            <a:off x="1448467" y="6932414"/>
            <a:ext cx="45325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Vision, strategy, partnerships and go-to-market.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572250" y="4035028"/>
            <a:ext cx="5143500" cy="3954661"/>
          </a:xfrm>
          <a:prstGeom prst="roundRect">
            <a:avLst>
              <a:gd name="adj" fmla="val 4335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rcRect l="9986" r="9986" t="0" b="0"/>
          <a:stretch/>
        </p:blipFill>
        <p:spPr>
          <a:xfrm>
            <a:off x="8429625" y="4406503"/>
            <a:ext cx="1428750" cy="1428750"/>
          </a:xfrm>
          <a:prstGeom prst="ellipse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723698" y="6063853"/>
            <a:ext cx="4840605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256"/>
              </a:lnSpc>
              <a:buNone/>
            </a:pPr>
            <a:r>
              <a:rPr lang="en-US" sz="2400" b="1" spc="-24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Manel Mhamdi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6723698" y="6513314"/>
            <a:ext cx="484060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Co-Founder &amp; Business Dev</a:t>
            </a:r>
            <a:endParaRPr lang="en-US" sz="1575" dirty="0"/>
          </a:p>
        </p:txBody>
      </p:sp>
      <p:sp>
        <p:nvSpPr>
          <p:cNvPr id="13" name="Text 9"/>
          <p:cNvSpPr/>
          <p:nvPr/>
        </p:nvSpPr>
        <p:spPr>
          <a:xfrm>
            <a:off x="6877717" y="6932414"/>
            <a:ext cx="45325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Partnerships, market expansion and commercial execution.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12001500" y="4035028"/>
            <a:ext cx="5143500" cy="3954661"/>
          </a:xfrm>
          <a:prstGeom prst="roundRect">
            <a:avLst>
              <a:gd name="adj" fmla="val 4335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13858875" y="4406503"/>
            <a:ext cx="1428750" cy="1428750"/>
          </a:xfrm>
          <a:prstGeom prst="ellipse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2152948" y="6063853"/>
            <a:ext cx="4840605" cy="373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256"/>
              </a:lnSpc>
              <a:buNone/>
            </a:pPr>
            <a:r>
              <a:rPr lang="en-US" sz="2400" b="1" spc="-24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Petter Stahle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12152948" y="6513314"/>
            <a:ext cx="484060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Co-Founder &amp; Technology Lead</a:t>
            </a:r>
            <a:endParaRPr lang="en-US" sz="1575" dirty="0"/>
          </a:p>
        </p:txBody>
      </p:sp>
      <p:sp>
        <p:nvSpPr>
          <p:cNvPr id="18" name="Text 13"/>
          <p:cNvSpPr/>
          <p:nvPr/>
        </p:nvSpPr>
        <p:spPr>
          <a:xfrm>
            <a:off x="12306967" y="6932414"/>
            <a:ext cx="45325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architecture, APIs and technical foundations.</a:t>
            </a:r>
            <a:endParaRPr lang="en-US" sz="1800" dirty="0"/>
          </a:p>
        </p:txBody>
      </p:sp>
      <p:sp>
        <p:nvSpPr>
          <p:cNvPr id="19" name="Shape 14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1A1F2E">
              <a:alpha val="10000"/>
            </a:srgbClr>
          </a:solidFill>
          <a:ln/>
        </p:spPr>
      </p:sp>
      <p:sp>
        <p:nvSpPr>
          <p:cNvPr id="20" name="Text 15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11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16692265" y="9553575"/>
            <a:ext cx="52893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TEAM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A1416">
                  <a:alpha val="100000"/>
                </a:srgbClr>
              </a:gs>
              <a:gs pos="100000">
                <a:srgbClr val="12161F">
                  <a:alpha val="100000"/>
                </a:srgbClr>
              </a:gs>
            </a:gsLst>
            <a:path path="circle">
              <a:fillToRect l="20000" t="100000" r="80000" b="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5250" cy="10287000"/>
          </a:xfrm>
          <a:prstGeom prst="rect">
            <a:avLst/>
          </a:prstGeom>
          <a:solidFill>
            <a:srgbClr val="C8252A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" y="2323356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ASK</a:t>
            </a:r>
            <a:endParaRPr lang="en-US" sz="1575" dirty="0"/>
          </a:p>
        </p:txBody>
      </p:sp>
      <p:sp>
        <p:nvSpPr>
          <p:cNvPr id="5" name="Text 3"/>
          <p:cNvSpPr/>
          <p:nvPr/>
        </p:nvSpPr>
        <p:spPr>
          <a:xfrm>
            <a:off x="1143000" y="2837706"/>
            <a:ext cx="14668500" cy="8701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495"/>
              </a:lnSpc>
              <a:buNone/>
            </a:pPr>
            <a:r>
              <a:rPr lang="en-US" sz="6300" b="1" spc="-158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Raising a pre-seed round.</a:t>
            </a:r>
            <a:endParaRPr lang="en-US" sz="6300" dirty="0"/>
          </a:p>
        </p:txBody>
      </p:sp>
      <p:sp>
        <p:nvSpPr>
          <p:cNvPr id="6" name="Text 4"/>
          <p:cNvSpPr/>
          <p:nvPr/>
        </p:nvSpPr>
        <p:spPr>
          <a:xfrm>
            <a:off x="1143000" y="3936504"/>
            <a:ext cx="11772900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complete the MVP, run our first bank pilot, and formalize technology collaborations. Round size and terms are shared under NDA in the data room.</a:t>
            </a:r>
            <a:endParaRPr lang="en-US" sz="2475" dirty="0"/>
          </a:p>
        </p:txBody>
      </p:sp>
      <p:sp>
        <p:nvSpPr>
          <p:cNvPr id="7" name="Shape 5"/>
          <p:cNvSpPr/>
          <p:nvPr/>
        </p:nvSpPr>
        <p:spPr>
          <a:xfrm>
            <a:off x="1143000" y="5386983"/>
            <a:ext cx="3843338" cy="1690688"/>
          </a:xfrm>
          <a:prstGeom prst="roundRect">
            <a:avLst>
              <a:gd name="adj" fmla="val 10141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38275" y="5682258"/>
            <a:ext cx="571500" cy="571500"/>
          </a:xfrm>
          <a:prstGeom prst="roundRect">
            <a:avLst>
              <a:gd name="adj" fmla="val 26667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5678" y="5844183"/>
            <a:ext cx="216694" cy="24765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38275" y="6425208"/>
            <a:ext cx="3578066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31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&amp; MVP completion</a:t>
            </a:r>
            <a:endParaRPr lang="en-US" sz="1875" dirty="0"/>
          </a:p>
        </p:txBody>
      </p:sp>
      <p:sp>
        <p:nvSpPr>
          <p:cNvPr id="11" name="Shape 8"/>
          <p:cNvSpPr/>
          <p:nvPr/>
        </p:nvSpPr>
        <p:spPr>
          <a:xfrm>
            <a:off x="5195888" y="5386983"/>
            <a:ext cx="3843338" cy="1690688"/>
          </a:xfrm>
          <a:prstGeom prst="roundRect">
            <a:avLst>
              <a:gd name="adj" fmla="val 10141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491163" y="5682258"/>
            <a:ext cx="571500" cy="571500"/>
          </a:xfrm>
          <a:prstGeom prst="roundRect">
            <a:avLst>
              <a:gd name="adj" fmla="val 26667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088" y="5844183"/>
            <a:ext cx="247650" cy="2476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91163" y="6425208"/>
            <a:ext cx="3578066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31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pilot deployment</a:t>
            </a:r>
            <a:endParaRPr lang="en-US" sz="1875" dirty="0"/>
          </a:p>
        </p:txBody>
      </p:sp>
      <p:sp>
        <p:nvSpPr>
          <p:cNvPr id="15" name="Shape 11"/>
          <p:cNvSpPr/>
          <p:nvPr/>
        </p:nvSpPr>
        <p:spPr>
          <a:xfrm>
            <a:off x="9248775" y="5386983"/>
            <a:ext cx="3843338" cy="1690688"/>
          </a:xfrm>
          <a:prstGeom prst="roundRect">
            <a:avLst>
              <a:gd name="adj" fmla="val 10141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544050" y="5682258"/>
            <a:ext cx="571500" cy="571500"/>
          </a:xfrm>
          <a:prstGeom prst="roundRect">
            <a:avLst>
              <a:gd name="adj" fmla="val 26667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019" y="5844183"/>
            <a:ext cx="309563" cy="2476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544050" y="6425208"/>
            <a:ext cx="3578066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31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team &amp; engineering</a:t>
            </a:r>
            <a:endParaRPr lang="en-US" sz="1875" dirty="0"/>
          </a:p>
        </p:txBody>
      </p:sp>
      <p:sp>
        <p:nvSpPr>
          <p:cNvPr id="19" name="Shape 14"/>
          <p:cNvSpPr/>
          <p:nvPr/>
        </p:nvSpPr>
        <p:spPr>
          <a:xfrm>
            <a:off x="13301663" y="5386983"/>
            <a:ext cx="3843338" cy="1690688"/>
          </a:xfrm>
          <a:prstGeom prst="roundRect">
            <a:avLst>
              <a:gd name="adj" fmla="val 10141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3596938" y="5682258"/>
            <a:ext cx="571500" cy="571500"/>
          </a:xfrm>
          <a:prstGeom prst="roundRect">
            <a:avLst>
              <a:gd name="adj" fmla="val 26667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7906" y="5844183"/>
            <a:ext cx="309563" cy="24765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596938" y="6425208"/>
            <a:ext cx="3578066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31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&amp; security</a:t>
            </a:r>
            <a:endParaRPr lang="en-US" sz="1875" dirty="0"/>
          </a:p>
        </p:txBody>
      </p:sp>
      <p:sp>
        <p:nvSpPr>
          <p:cNvPr id="23" name="Text 17"/>
          <p:cNvSpPr/>
          <p:nvPr/>
        </p:nvSpPr>
        <p:spPr>
          <a:xfrm>
            <a:off x="1143000" y="7592020"/>
            <a:ext cx="95875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Verfi</a:t>
            </a:r>
            <a:pPr algn="l" indent="0" marL="0">
              <a:buNone/>
            </a:pPr>
            <a:r>
              <a:rPr lang="en-US" sz="2400" b="1" spc="-48" kern="0" dirty="0">
                <a:solidFill>
                  <a:srgbClr val="C8252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X</a:t>
            </a:r>
            <a:endParaRPr lang="en-US" sz="2400" dirty="0"/>
          </a:p>
        </p:txBody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551" y="7668220"/>
            <a:ext cx="247650" cy="24765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2768501" y="7611070"/>
            <a:ext cx="1961257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ahmed@verfix.ch</a:t>
            </a:r>
            <a:endParaRPr lang="en-US" sz="1950" dirty="0"/>
          </a:p>
        </p:txBody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4558" y="7668220"/>
            <a:ext cx="185738" cy="24765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5334595" y="7611070"/>
            <a:ext cx="2443758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Valley, Lausanne</a:t>
            </a:r>
            <a:endParaRPr lang="en-US" sz="1950" dirty="0"/>
          </a:p>
        </p:txBody>
      </p:sp>
      <p:sp>
        <p:nvSpPr>
          <p:cNvPr id="28" name="Shape 20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9" name="Text 21"/>
          <p:cNvSpPr/>
          <p:nvPr/>
        </p:nvSpPr>
        <p:spPr>
          <a:xfrm>
            <a:off x="1143000" y="9553575"/>
            <a:ext cx="311181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VERFIX AG · INVESTOR DECK</a:t>
            </a:r>
            <a:endParaRPr lang="en-US" sz="1350" dirty="0"/>
          </a:p>
        </p:txBody>
      </p:sp>
      <p:sp>
        <p:nvSpPr>
          <p:cNvPr id="30" name="Text 22"/>
          <p:cNvSpPr/>
          <p:nvPr/>
        </p:nvSpPr>
        <p:spPr>
          <a:xfrm>
            <a:off x="15787092" y="9553575"/>
            <a:ext cx="149369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PROBLEM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4716125" cy="1532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Europe's identity &amp; payment rails are fragmented and dependent.</a:t>
            </a:r>
            <a:endParaRPr lang="en-US" sz="5550" dirty="0"/>
          </a:p>
        </p:txBody>
      </p:sp>
      <p:sp>
        <p:nvSpPr>
          <p:cNvPr id="4" name="Text 2"/>
          <p:cNvSpPr/>
          <p:nvPr/>
        </p:nvSpPr>
        <p:spPr>
          <a:xfrm>
            <a:off x="1143000" y="3075384"/>
            <a:ext cx="12753975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Banks stitch together many vendors, per market — creating gaps, cost, and compliance risk at every seam.</a:t>
            </a:r>
            <a:endParaRPr lang="en-US" sz="2475" dirty="0"/>
          </a:p>
        </p:txBody>
      </p:sp>
      <p:sp>
        <p:nvSpPr>
          <p:cNvPr id="5" name="Shape 3"/>
          <p:cNvSpPr/>
          <p:nvPr/>
        </p:nvSpPr>
        <p:spPr>
          <a:xfrm>
            <a:off x="1143000" y="5385643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14475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4500" y="5957143"/>
            <a:ext cx="304800" cy="304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14475" y="6690568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Fragmented</a:t>
            </a:r>
            <a:endParaRPr lang="en-US" sz="2475" dirty="0"/>
          </a:p>
        </p:txBody>
      </p:sp>
      <p:sp>
        <p:nvSpPr>
          <p:cNvPr id="9" name="Text 6"/>
          <p:cNvSpPr/>
          <p:nvPr/>
        </p:nvSpPr>
        <p:spPr>
          <a:xfrm>
            <a:off x="1514475" y="7150596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different vendor and API for identity, AML, KYB and fraud — in every country.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205413" y="5385643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576888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913" y="5957143"/>
            <a:ext cx="304800" cy="3048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76888" y="6690568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Non-European</a:t>
            </a:r>
            <a:endParaRPr lang="en-US" sz="2475" dirty="0"/>
          </a:p>
        </p:txBody>
      </p:sp>
      <p:sp>
        <p:nvSpPr>
          <p:cNvPr id="14" name="Text 10"/>
          <p:cNvSpPr/>
          <p:nvPr/>
        </p:nvSpPr>
        <p:spPr>
          <a:xfrm>
            <a:off x="5576888" y="7150596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payment &amp; verification rails sit outside Europe — a sovereignty risk.</a:t>
            </a:r>
            <a:endParaRPr lang="en-US" sz="1800" dirty="0"/>
          </a:p>
        </p:txBody>
      </p:sp>
      <p:sp>
        <p:nvSpPr>
          <p:cNvPr id="15" name="Shape 11"/>
          <p:cNvSpPr/>
          <p:nvPr/>
        </p:nvSpPr>
        <p:spPr>
          <a:xfrm>
            <a:off x="9267825" y="5385643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39300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1225" y="5957143"/>
            <a:ext cx="381000" cy="3048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639300" y="6690568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Privacy-exposed</a:t>
            </a:r>
            <a:endParaRPr lang="en-US" sz="2475" dirty="0"/>
          </a:p>
        </p:txBody>
      </p:sp>
      <p:sp>
        <p:nvSpPr>
          <p:cNvPr id="19" name="Text 14"/>
          <p:cNvSpPr/>
          <p:nvPr/>
        </p:nvSpPr>
        <p:spPr>
          <a:xfrm>
            <a:off x="9639300" y="7150596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biometric checks ship sensitive data to external clouds.</a:t>
            </a:r>
            <a:endParaRPr lang="en-US" sz="1800" dirty="0"/>
          </a:p>
        </p:txBody>
      </p:sp>
      <p:sp>
        <p:nvSpPr>
          <p:cNvPr id="20" name="Shape 15"/>
          <p:cNvSpPr/>
          <p:nvPr/>
        </p:nvSpPr>
        <p:spPr>
          <a:xfrm>
            <a:off x="13330238" y="5385643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3701713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1738" y="5957143"/>
            <a:ext cx="304800" cy="30480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701713" y="6690568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Costly</a:t>
            </a:r>
            <a:endParaRPr lang="en-US" sz="2475" dirty="0"/>
          </a:p>
        </p:txBody>
      </p:sp>
      <p:sp>
        <p:nvSpPr>
          <p:cNvPr id="24" name="Text 18"/>
          <p:cNvSpPr/>
          <p:nvPr/>
        </p:nvSpPr>
        <p:spPr>
          <a:xfrm>
            <a:off x="13701713" y="7150596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Interchange and per-check fees stack up; every market is a new integration.</a:t>
            </a:r>
            <a:endParaRPr lang="en-US" sz="1800" dirty="0"/>
          </a:p>
        </p:txBody>
      </p:sp>
      <p:sp>
        <p:nvSpPr>
          <p:cNvPr id="25" name="Shape 19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6" name="Text 20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02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15900202" y="9553575"/>
            <a:ext cx="136927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PROBLEM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SOLUTION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4716125" cy="1532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One Swiss-made platform — on-premise and on-chip.</a:t>
            </a:r>
            <a:endParaRPr lang="en-US" sz="5550" dirty="0"/>
          </a:p>
        </p:txBody>
      </p:sp>
      <p:sp>
        <p:nvSpPr>
          <p:cNvPr id="4" name="Text 2"/>
          <p:cNvSpPr/>
          <p:nvPr/>
        </p:nvSpPr>
        <p:spPr>
          <a:xfrm>
            <a:off x="1143000" y="3075384"/>
            <a:ext cx="12753975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VerfiX unifies identity, business, AML and fraud behind a single trust layer — deployed where your data must stay.</a:t>
            </a:r>
            <a:endParaRPr lang="en-US" sz="2475" dirty="0"/>
          </a:p>
        </p:txBody>
      </p:sp>
      <p:sp>
        <p:nvSpPr>
          <p:cNvPr id="5" name="Shape 3"/>
          <p:cNvSpPr/>
          <p:nvPr/>
        </p:nvSpPr>
        <p:spPr>
          <a:xfrm>
            <a:off x="1143000" y="5385643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514475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4500" y="5957143"/>
            <a:ext cx="304800" cy="304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14475" y="6690568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On-premise</a:t>
            </a:r>
            <a:endParaRPr lang="en-US" sz="2475" dirty="0"/>
          </a:p>
        </p:txBody>
      </p:sp>
      <p:sp>
        <p:nvSpPr>
          <p:cNvPr id="9" name="Text 6"/>
          <p:cNvSpPr/>
          <p:nvPr/>
        </p:nvSpPr>
        <p:spPr>
          <a:xfrm>
            <a:off x="1514475" y="7150596"/>
            <a:ext cx="45325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runs inside the bank's own environment — data stays in Switzerland.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572250" y="5385643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943725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0" y="5957143"/>
            <a:ext cx="304800" cy="3048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943725" y="6690568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On-chip</a:t>
            </a:r>
            <a:endParaRPr lang="en-US" sz="2475" dirty="0"/>
          </a:p>
        </p:txBody>
      </p:sp>
      <p:sp>
        <p:nvSpPr>
          <p:cNvPr id="14" name="Text 10"/>
          <p:cNvSpPr/>
          <p:nvPr/>
        </p:nvSpPr>
        <p:spPr>
          <a:xfrm>
            <a:off x="6943725" y="7150596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 &amp; voice templates are matched on a secure element; raw biometrics never leave the device.</a:t>
            </a:r>
            <a:endParaRPr lang="en-US" sz="1800" dirty="0"/>
          </a:p>
        </p:txBody>
      </p:sp>
      <p:sp>
        <p:nvSpPr>
          <p:cNvPr id="15" name="Shape 11"/>
          <p:cNvSpPr/>
          <p:nvPr/>
        </p:nvSpPr>
        <p:spPr>
          <a:xfrm>
            <a:off x="12001500" y="5385643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12372975" y="5757118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100" y="5957143"/>
            <a:ext cx="228600" cy="3048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72975" y="6690568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API-first</a:t>
            </a:r>
            <a:endParaRPr lang="en-US" sz="2475" dirty="0"/>
          </a:p>
        </p:txBody>
      </p:sp>
      <p:sp>
        <p:nvSpPr>
          <p:cNvPr id="19" name="Text 14"/>
          <p:cNvSpPr/>
          <p:nvPr/>
        </p:nvSpPr>
        <p:spPr>
          <a:xfrm>
            <a:off x="12372975" y="7150596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KYC, KYB, AML, Gateway and SDK behind one orchestration layer and one integration.</a:t>
            </a:r>
            <a:endParaRPr lang="en-US" sz="1800" dirty="0"/>
          </a:p>
        </p:txBody>
      </p:sp>
      <p:sp>
        <p:nvSpPr>
          <p:cNvPr id="20" name="Shape 15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1A1F2E">
              <a:alpha val="10000"/>
            </a:srgbClr>
          </a:solidFill>
          <a:ln/>
        </p:spPr>
      </p:sp>
      <p:sp>
        <p:nvSpPr>
          <p:cNvPr id="21" name="Text 16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03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15787092" y="9553575"/>
            <a:ext cx="149369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SOLUTION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WHY NOW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4716125" cy="1532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Regulation is forcing a once-in-a-decade reset.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4496098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14475" y="486757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5450" y="5067598"/>
            <a:ext cx="342900" cy="304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14475" y="5801023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eIDAS 2.0</a:t>
            </a:r>
            <a:endParaRPr lang="en-US" sz="2475" dirty="0"/>
          </a:p>
        </p:txBody>
      </p:sp>
      <p:sp>
        <p:nvSpPr>
          <p:cNvPr id="8" name="Text 5"/>
          <p:cNvSpPr/>
          <p:nvPr/>
        </p:nvSpPr>
        <p:spPr>
          <a:xfrm>
            <a:off x="1514475" y="6261050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EU mandates a European Digital Identity Wallet for every member state — rolling out toward 2026.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572250" y="4496098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943725" y="486757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0" y="5067598"/>
            <a:ext cx="304800" cy="3048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43725" y="5801023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Swiss nFADP</a:t>
            </a:r>
            <a:endParaRPr lang="en-US" sz="2475" dirty="0"/>
          </a:p>
        </p:txBody>
      </p:sp>
      <p:sp>
        <p:nvSpPr>
          <p:cNvPr id="13" name="Text 9"/>
          <p:cNvSpPr/>
          <p:nvPr/>
        </p:nvSpPr>
        <p:spPr>
          <a:xfrm>
            <a:off x="6943725" y="6261050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Switzerland's revised data-protection law (in force Sept 2023) raises the bar on biometric data.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12001500" y="4496098"/>
            <a:ext cx="5143500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12372975" y="486757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2050" y="5067598"/>
            <a:ext cx="266700" cy="3048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372975" y="5801023"/>
            <a:ext cx="4840605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Swiss e-ID Act</a:t>
            </a:r>
            <a:endParaRPr lang="en-US" sz="2475" dirty="0"/>
          </a:p>
        </p:txBody>
      </p:sp>
      <p:sp>
        <p:nvSpPr>
          <p:cNvPr id="18" name="Text 13"/>
          <p:cNvSpPr/>
          <p:nvPr/>
        </p:nvSpPr>
        <p:spPr>
          <a:xfrm>
            <a:off x="12372975" y="6261050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Switzerland's federal e-ID law was approved in 2024, with a state-issued e-ID planned.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1143000" y="9101138"/>
            <a:ext cx="1760220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545"/>
              </a:lnSpc>
              <a:buNone/>
            </a:pPr>
            <a:r>
              <a:rPr lang="en-US" sz="1425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EU Regulation 2024/1183 (eIDAS 2.0); Swiss nFADP (in force 1 Sept 2023); Swiss Federal Act on Electronic Identity (2024). Timelines per published government materials.</a:t>
            </a:r>
            <a:endParaRPr lang="en-US" sz="1425" dirty="0"/>
          </a:p>
        </p:txBody>
      </p:sp>
      <p:sp>
        <p:nvSpPr>
          <p:cNvPr id="20" name="Shape 15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1" name="Text 16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04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16352788" y="9553575"/>
            <a:ext cx="8684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WHY NOW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PRODUCT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7602200" cy="7852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Four products, one trust layer.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4277320"/>
            <a:ext cx="3814763" cy="3508028"/>
          </a:xfrm>
          <a:prstGeom prst="roundRect">
            <a:avLst>
              <a:gd name="adj" fmla="val 488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14475" y="464879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4848820"/>
            <a:ext cx="381000" cy="304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14475" y="558224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KYC / KYB</a:t>
            </a:r>
            <a:endParaRPr lang="en-US" sz="2475" dirty="0"/>
          </a:p>
        </p:txBody>
      </p:sp>
      <p:sp>
        <p:nvSpPr>
          <p:cNvPr id="8" name="Text 5"/>
          <p:cNvSpPr/>
          <p:nvPr/>
        </p:nvSpPr>
        <p:spPr>
          <a:xfrm>
            <a:off x="1514475" y="6042273"/>
            <a:ext cx="3163967" cy="140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Document, face &amp; voice biometrics, liveness, video, AML and business verification in one flow.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205413" y="4277320"/>
            <a:ext cx="3814763" cy="3508028"/>
          </a:xfrm>
          <a:prstGeom prst="roundRect">
            <a:avLst>
              <a:gd name="adj" fmla="val 488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576888" y="464879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813" y="4848820"/>
            <a:ext cx="381000" cy="3048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6888" y="558224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Gateway</a:t>
            </a:r>
            <a:endParaRPr lang="en-US" sz="2475" dirty="0"/>
          </a:p>
        </p:txBody>
      </p:sp>
      <p:sp>
        <p:nvSpPr>
          <p:cNvPr id="13" name="Text 9"/>
          <p:cNvSpPr/>
          <p:nvPr/>
        </p:nvSpPr>
        <p:spPr>
          <a:xfrm>
            <a:off x="5576888" y="6042273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API to accept trusted European digital identity wallets (eIDAS 2.0).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9267825" y="4277320"/>
            <a:ext cx="3814763" cy="3508028"/>
          </a:xfrm>
          <a:prstGeom prst="roundRect">
            <a:avLst>
              <a:gd name="adj" fmla="val 488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39300" y="464879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9325" y="4848820"/>
            <a:ext cx="304800" cy="3048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39300" y="558224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Chip Element</a:t>
            </a:r>
            <a:endParaRPr lang="en-US" sz="2475" dirty="0"/>
          </a:p>
        </p:txBody>
      </p:sp>
      <p:sp>
        <p:nvSpPr>
          <p:cNvPr id="18" name="Text 13"/>
          <p:cNvSpPr/>
          <p:nvPr/>
        </p:nvSpPr>
        <p:spPr>
          <a:xfrm>
            <a:off x="9639300" y="6042273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On-device face &amp; voice verification for ATMs, POS and access points.</a:t>
            </a:r>
            <a:endParaRPr lang="en-US" sz="1800" dirty="0"/>
          </a:p>
        </p:txBody>
      </p:sp>
      <p:sp>
        <p:nvSpPr>
          <p:cNvPr id="19" name="Shape 14"/>
          <p:cNvSpPr/>
          <p:nvPr/>
        </p:nvSpPr>
        <p:spPr>
          <a:xfrm>
            <a:off x="13330238" y="4277320"/>
            <a:ext cx="3814763" cy="3508028"/>
          </a:xfrm>
          <a:prstGeom prst="roundRect">
            <a:avLst>
              <a:gd name="adj" fmla="val 4887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3701713" y="464879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3638" y="4848820"/>
            <a:ext cx="381000" cy="3048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701713" y="558224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SDK &amp; Trust Engine</a:t>
            </a:r>
            <a:endParaRPr lang="en-US" sz="2475" dirty="0"/>
          </a:p>
        </p:txBody>
      </p:sp>
      <p:sp>
        <p:nvSpPr>
          <p:cNvPr id="23" name="Text 17"/>
          <p:cNvSpPr/>
          <p:nvPr/>
        </p:nvSpPr>
        <p:spPr>
          <a:xfrm>
            <a:off x="13701713" y="6042273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Embed verification and explainable trust scoring into any app.</a:t>
            </a:r>
            <a:endParaRPr lang="en-US" sz="1800" dirty="0"/>
          </a:p>
        </p:txBody>
      </p:sp>
      <p:sp>
        <p:nvSpPr>
          <p:cNvPr id="24" name="Shape 18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1A1F2E">
              <a:alpha val="10000"/>
            </a:srgbClr>
          </a:solidFill>
          <a:ln/>
        </p:spPr>
      </p:sp>
      <p:sp>
        <p:nvSpPr>
          <p:cNvPr id="25" name="Text 19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05</a:t>
            </a:r>
            <a:endParaRPr lang="en-US" sz="1350" dirty="0"/>
          </a:p>
        </p:txBody>
      </p:sp>
      <p:sp>
        <p:nvSpPr>
          <p:cNvPr id="26" name="Text 20"/>
          <p:cNvSpPr/>
          <p:nvPr/>
        </p:nvSpPr>
        <p:spPr>
          <a:xfrm>
            <a:off x="16352788" y="9553575"/>
            <a:ext cx="8684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PRODUCT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FLAGSHIP MVP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5716250" cy="7852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VerfiX Chip — pay with your face and voice.</a:t>
            </a:r>
            <a:endParaRPr lang="en-US" sz="5550" dirty="0"/>
          </a:p>
        </p:txBody>
      </p:sp>
      <p:sp>
        <p:nvSpPr>
          <p:cNvPr id="4" name="Text 2"/>
          <p:cNvSpPr/>
          <p:nvPr/>
        </p:nvSpPr>
        <p:spPr>
          <a:xfrm>
            <a:off x="1143000" y="2328267"/>
            <a:ext cx="12753975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Swiss-made secure element that verifies face and voice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C82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device itself </a:t>
            </a:r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the foundation for cardless, sovereign, privacy-first payments at the ATM and POS.</a:t>
            </a:r>
            <a:endParaRPr lang="en-US" sz="2475" dirty="0"/>
          </a:p>
        </p:txBody>
      </p:sp>
      <p:sp>
        <p:nvSpPr>
          <p:cNvPr id="5" name="Text 3"/>
          <p:cNvSpPr/>
          <p:nvPr/>
        </p:nvSpPr>
        <p:spPr>
          <a:xfrm>
            <a:off x="1314450" y="5632698"/>
            <a:ext cx="7917275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941"/>
              </a:lnSpc>
              <a:buNone/>
            </a:pPr>
            <a:r>
              <a:rPr lang="en-US" sz="2250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Authorize a withdrawal or payment with a glance and a phrase — no card, no PIN.</a:t>
            </a:r>
            <a:endParaRPr lang="en-US" sz="22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6728073"/>
            <a:ext cx="216694" cy="24765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31144" y="6670923"/>
            <a:ext cx="7694081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941"/>
              </a:lnSpc>
              <a:buNone/>
            </a:pPr>
            <a:r>
              <a:rPr lang="en-US" sz="2250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Biometric templates are processed and matched on the chip — never sent to a cloud.</a:t>
            </a:r>
            <a:endParaRPr lang="en-US" sz="22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5" y="5689848"/>
            <a:ext cx="216694" cy="2476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75019" y="5632698"/>
            <a:ext cx="7694081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941"/>
              </a:lnSpc>
              <a:buNone/>
            </a:pPr>
            <a:r>
              <a:rPr lang="en-US" sz="2250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Swiss data residency and nFADP / GDPR alignment by design.</a:t>
            </a:r>
            <a:endParaRPr lang="en-US" sz="2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5" y="6728073"/>
            <a:ext cx="247650" cy="24765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05975" y="6670923"/>
            <a:ext cx="7662196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7941"/>
              </a:lnSpc>
              <a:buNone/>
            </a:pPr>
            <a:r>
              <a:rPr lang="en-US" sz="2250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banks, ATMs and POS terminals across regulated industries.</a:t>
            </a:r>
            <a:endParaRPr lang="en-US" sz="2250" dirty="0"/>
          </a:p>
        </p:txBody>
      </p:sp>
      <p:sp>
        <p:nvSpPr>
          <p:cNvPr id="12" name="Shape 7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3" name="Text 8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06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15221248" y="9553575"/>
            <a:ext cx="211612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VERFIX CHIP · MVP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TRUST ENGINE™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4716125" cy="1532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Every signal fused into one explainable decision.</a:t>
            </a:r>
            <a:endParaRPr lang="en-US" sz="5550" dirty="0"/>
          </a:p>
        </p:txBody>
      </p:sp>
      <p:sp>
        <p:nvSpPr>
          <p:cNvPr id="4" name="Text 2"/>
          <p:cNvSpPr/>
          <p:nvPr/>
        </p:nvSpPr>
        <p:spPr>
          <a:xfrm>
            <a:off x="1143000" y="3075384"/>
            <a:ext cx="12557760" cy="10123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605"/>
              </a:lnSpc>
              <a:buNone/>
            </a:pPr>
            <a:r>
              <a:rPr lang="en-US" sz="24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Document, face, voice, AML, device and risk signals combine into a single weighted trust score — with configurable rules and a full audit trail.</a:t>
            </a:r>
            <a:endParaRPr lang="en-US" sz="2475" dirty="0"/>
          </a:p>
        </p:txBody>
      </p:sp>
      <p:sp>
        <p:nvSpPr>
          <p:cNvPr id="5" name="Shape 3"/>
          <p:cNvSpPr/>
          <p:nvPr/>
        </p:nvSpPr>
        <p:spPr>
          <a:xfrm>
            <a:off x="1143000" y="5357068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14475" y="572854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5450" y="5928568"/>
            <a:ext cx="342900" cy="304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14475" y="6661993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Signal fusion</a:t>
            </a:r>
            <a:endParaRPr lang="en-US" sz="2475" dirty="0"/>
          </a:p>
        </p:txBody>
      </p:sp>
      <p:sp>
        <p:nvSpPr>
          <p:cNvPr id="9" name="Text 6"/>
          <p:cNvSpPr/>
          <p:nvPr/>
        </p:nvSpPr>
        <p:spPr>
          <a:xfrm>
            <a:off x="1514475" y="7122021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verification signal weighted into one 0–100 score.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205413" y="5357068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576888" y="572854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913" y="5928568"/>
            <a:ext cx="304800" cy="3048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76888" y="6661993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Configurable rules</a:t>
            </a:r>
            <a:endParaRPr lang="en-US" sz="2475" dirty="0"/>
          </a:p>
        </p:txBody>
      </p:sp>
      <p:sp>
        <p:nvSpPr>
          <p:cNvPr id="14" name="Text 10"/>
          <p:cNvSpPr/>
          <p:nvPr/>
        </p:nvSpPr>
        <p:spPr>
          <a:xfrm>
            <a:off x="5576888" y="7122021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 thresholds per product, market and segment.</a:t>
            </a:r>
            <a:endParaRPr lang="en-US" sz="1800" dirty="0"/>
          </a:p>
        </p:txBody>
      </p:sp>
      <p:sp>
        <p:nvSpPr>
          <p:cNvPr id="15" name="Shape 11"/>
          <p:cNvSpPr/>
          <p:nvPr/>
        </p:nvSpPr>
        <p:spPr>
          <a:xfrm>
            <a:off x="9267825" y="5357068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639300" y="572854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275" y="5928568"/>
            <a:ext cx="342900" cy="3048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639300" y="6661993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Automated routing</a:t>
            </a:r>
            <a:endParaRPr lang="en-US" sz="2475" dirty="0"/>
          </a:p>
        </p:txBody>
      </p:sp>
      <p:sp>
        <p:nvSpPr>
          <p:cNvPr id="19" name="Text 14"/>
          <p:cNvSpPr/>
          <p:nvPr/>
        </p:nvSpPr>
        <p:spPr>
          <a:xfrm>
            <a:off x="9639300" y="7122021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Approve, review or reject — straight-through for low risk.</a:t>
            </a:r>
            <a:endParaRPr lang="en-US" sz="1800" dirty="0"/>
          </a:p>
        </p:txBody>
      </p:sp>
      <p:sp>
        <p:nvSpPr>
          <p:cNvPr id="20" name="Shape 15"/>
          <p:cNvSpPr/>
          <p:nvPr/>
        </p:nvSpPr>
        <p:spPr>
          <a:xfrm>
            <a:off x="13330238" y="5357068"/>
            <a:ext cx="3814763" cy="3165128"/>
          </a:xfrm>
          <a:prstGeom prst="roundRect">
            <a:avLst>
              <a:gd name="adj" fmla="val 541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3701713" y="5728543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9838" y="5928568"/>
            <a:ext cx="228600" cy="30480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701713" y="6661993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Audit-ready</a:t>
            </a:r>
            <a:endParaRPr lang="en-US" sz="2475" dirty="0"/>
          </a:p>
        </p:txBody>
      </p:sp>
      <p:sp>
        <p:nvSpPr>
          <p:cNvPr id="24" name="Text 18"/>
          <p:cNvSpPr/>
          <p:nvPr/>
        </p:nvSpPr>
        <p:spPr>
          <a:xfrm>
            <a:off x="13701713" y="7122021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exact signals and points behind every decision.</a:t>
            </a:r>
            <a:endParaRPr lang="en-US" sz="1800" dirty="0"/>
          </a:p>
        </p:txBody>
      </p:sp>
      <p:sp>
        <p:nvSpPr>
          <p:cNvPr id="25" name="Shape 19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6" name="Text 20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07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15673834" y="9553575"/>
            <a:ext cx="16182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TRUST ENGINE™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MARKET OPPORTUNITY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7602200" cy="7852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large, regulation-driven market.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3928765"/>
            <a:ext cx="5143500" cy="3552825"/>
          </a:xfrm>
          <a:prstGeom prst="roundRect">
            <a:avLst>
              <a:gd name="adj" fmla="val 4826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514475" y="4300240"/>
            <a:ext cx="4840605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b="1" dirty="0">
                <a:solidFill>
                  <a:srgbClr val="C8252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TAM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514475" y="4814590"/>
            <a:ext cx="48406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2250" b="1" spc="-22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Global identity verification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514475" y="5243215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in the low tens of billions USD, growing double-digit CAGR through the decade.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14475" y="6424315"/>
            <a:ext cx="484060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Statista / industry reports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572250" y="3928765"/>
            <a:ext cx="5143500" cy="3552825"/>
          </a:xfrm>
          <a:prstGeom prst="roundRect">
            <a:avLst>
              <a:gd name="adj" fmla="val 4826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943725" y="4300240"/>
            <a:ext cx="4840605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b="1" dirty="0">
                <a:solidFill>
                  <a:srgbClr val="C8252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SAM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943725" y="4814590"/>
            <a:ext cx="48406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2250" b="1" spc="-22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European KYC / KYB / AML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6943725" y="5243215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European banks, fintechs, crypto and insurers — a multi-billion EUR served market.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943725" y="6424315"/>
            <a:ext cx="484060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McKinsey / BCG compliance studies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2001500" y="3928765"/>
            <a:ext cx="5143500" cy="3552825"/>
          </a:xfrm>
          <a:prstGeom prst="roundRect">
            <a:avLst>
              <a:gd name="adj" fmla="val 4826"/>
            </a:avLst>
          </a:prstGeom>
          <a:solidFill>
            <a:srgbClr val="FFFFFF"/>
          </a:solidFill>
          <a:ln w="9525">
            <a:solidFill>
              <a:srgbClr val="E4E7EC"/>
            </a:solidFill>
            <a:prstDash val="solid"/>
          </a:ln>
          <a:effectLst>
            <a:outerShdw sx="100000" sy="100000" kx="0" ky="0" algn="bl" rotWithShape="0" blurRad="285750" dist="95250" dir="5400000">
              <a:srgbClr val="1A1F2E">
                <a:alpha val="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2372975" y="4300240"/>
            <a:ext cx="4840605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333"/>
              </a:lnSpc>
              <a:buNone/>
            </a:pPr>
            <a:r>
              <a:rPr lang="en-US" sz="3000" b="1" dirty="0">
                <a:solidFill>
                  <a:srgbClr val="C8252A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SOM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2372975" y="4814590"/>
            <a:ext cx="48406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2250" b="1" spc="-22" kern="0" dirty="0">
                <a:solidFill>
                  <a:srgbClr val="1A1F2E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Swiss + DACH beachhead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12372975" y="5243215"/>
            <a:ext cx="45325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Swiss banks first, then DACH — a realistic early slice in the low hundreds of millions CHF.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372975" y="6424315"/>
            <a:ext cx="45325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Swiss Bankers Assoc. / SIX / COMCO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143000" y="9101138"/>
            <a:ext cx="1760220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545"/>
              </a:lnSpc>
              <a:buNone/>
            </a:pPr>
            <a:r>
              <a:rPr lang="en-US" sz="1425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Indicative ranges drawn from published third-party reports — not VerfiX projections. Methodology in the data room.</a:t>
            </a:r>
            <a:endParaRPr lang="en-US" sz="1425" dirty="0"/>
          </a:p>
        </p:txBody>
      </p:sp>
      <p:sp>
        <p:nvSpPr>
          <p:cNvPr id="20" name="Shape 18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1A1F2E">
              <a:alpha val="1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08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6466046" y="9553575"/>
            <a:ext cx="755154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1A1F2E">
                    <a:alpha val="4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MARKET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284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BUSINESS MODEL</a:t>
            </a:r>
            <a:endParaRPr lang="en-US" sz="1575" dirty="0"/>
          </a:p>
        </p:txBody>
      </p:sp>
      <p:sp>
        <p:nvSpPr>
          <p:cNvPr id="3" name="Text 1"/>
          <p:cNvSpPr/>
          <p:nvPr/>
        </p:nvSpPr>
        <p:spPr>
          <a:xfrm>
            <a:off x="1143000" y="1428750"/>
            <a:ext cx="17602200" cy="7852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8135"/>
              </a:lnSpc>
              <a:buNone/>
            </a:pPr>
            <a:r>
              <a:rPr lang="en-US" sz="5550" b="1" spc="-111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Flexible deployment for regulated buyers.</a:t>
            </a:r>
            <a:endParaRPr lang="en-US" sz="5550" dirty="0"/>
          </a:p>
        </p:txBody>
      </p:sp>
      <p:sp>
        <p:nvSpPr>
          <p:cNvPr id="4" name="Shape 2"/>
          <p:cNvSpPr/>
          <p:nvPr/>
        </p:nvSpPr>
        <p:spPr>
          <a:xfrm>
            <a:off x="1143000" y="4121200"/>
            <a:ext cx="3814763" cy="3167955"/>
          </a:xfrm>
          <a:prstGeom prst="roundRect">
            <a:avLst>
              <a:gd name="adj" fmla="val 5412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14475" y="449267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4692700"/>
            <a:ext cx="381000" cy="304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14475" y="542612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Hosted</a:t>
            </a:r>
            <a:endParaRPr lang="en-US" sz="2475" dirty="0"/>
          </a:p>
        </p:txBody>
      </p:sp>
      <p:sp>
        <p:nvSpPr>
          <p:cNvPr id="8" name="Text 5"/>
          <p:cNvSpPr/>
          <p:nvPr/>
        </p:nvSpPr>
        <p:spPr>
          <a:xfrm>
            <a:off x="1514475" y="5886152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White-label verification, managed by VerfiX.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205413" y="4121200"/>
            <a:ext cx="3814763" cy="3167955"/>
          </a:xfrm>
          <a:prstGeom prst="roundRect">
            <a:avLst>
              <a:gd name="adj" fmla="val 5412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576888" y="449267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913" y="4692700"/>
            <a:ext cx="304800" cy="3048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6888" y="542612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On-premise</a:t>
            </a:r>
            <a:endParaRPr lang="en-US" sz="2475" dirty="0"/>
          </a:p>
        </p:txBody>
      </p:sp>
      <p:sp>
        <p:nvSpPr>
          <p:cNvPr id="13" name="Text 9"/>
          <p:cNvSpPr/>
          <p:nvPr/>
        </p:nvSpPr>
        <p:spPr>
          <a:xfrm>
            <a:off x="5576888" y="5886152"/>
            <a:ext cx="316396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Deployed inside the bank's environment for full data residency.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9267825" y="4121200"/>
            <a:ext cx="3814763" cy="3167955"/>
          </a:xfrm>
          <a:prstGeom prst="roundRect">
            <a:avLst>
              <a:gd name="adj" fmla="val 5412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39300" y="449267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4692700"/>
            <a:ext cx="228600" cy="3048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39300" y="5426125"/>
            <a:ext cx="3378994" cy="3838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API &amp; SDK</a:t>
            </a:r>
            <a:endParaRPr lang="en-US" sz="2475" dirty="0"/>
          </a:p>
        </p:txBody>
      </p:sp>
      <p:sp>
        <p:nvSpPr>
          <p:cNvPr id="18" name="Text 13"/>
          <p:cNvSpPr/>
          <p:nvPr/>
        </p:nvSpPr>
        <p:spPr>
          <a:xfrm>
            <a:off x="9639300" y="5886152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Per-verification and platform licensing for developers.</a:t>
            </a:r>
            <a:endParaRPr lang="en-US" sz="1800" dirty="0"/>
          </a:p>
        </p:txBody>
      </p:sp>
      <p:sp>
        <p:nvSpPr>
          <p:cNvPr id="19" name="Shape 14"/>
          <p:cNvSpPr/>
          <p:nvPr/>
        </p:nvSpPr>
        <p:spPr>
          <a:xfrm>
            <a:off x="13330238" y="4121200"/>
            <a:ext cx="3814763" cy="3167955"/>
          </a:xfrm>
          <a:prstGeom prst="roundRect">
            <a:avLst>
              <a:gd name="adj" fmla="val 5412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3701713" y="4492675"/>
            <a:ext cx="704850" cy="704850"/>
          </a:xfrm>
          <a:prstGeom prst="roundRect">
            <a:avLst>
              <a:gd name="adj" fmla="val 21622"/>
            </a:avLst>
          </a:prstGeom>
          <a:solidFill>
            <a:srgbClr val="C8252A">
              <a:alpha val="14000"/>
            </a:srgbClr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1738" y="4692700"/>
            <a:ext cx="304800" cy="3048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701713" y="5426125"/>
            <a:ext cx="3163967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750"/>
              </a:lnSpc>
              <a:buNone/>
            </a:pPr>
            <a:r>
              <a:rPr lang="en-US" sz="2475" b="1" spc="-25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Professional services</a:t>
            </a:r>
            <a:endParaRPr lang="en-US" sz="2475" dirty="0"/>
          </a:p>
        </p:txBody>
      </p:sp>
      <p:sp>
        <p:nvSpPr>
          <p:cNvPr id="23" name="Text 17"/>
          <p:cNvSpPr/>
          <p:nvPr/>
        </p:nvSpPr>
        <p:spPr>
          <a:xfrm>
            <a:off x="13701713" y="6231880"/>
            <a:ext cx="316396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8571"/>
              </a:lnSpc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Integration, compliance and pilot enablement.</a:t>
            </a:r>
            <a:endParaRPr lang="en-US" sz="1800" dirty="0"/>
          </a:p>
        </p:txBody>
      </p:sp>
      <p:sp>
        <p:nvSpPr>
          <p:cNvPr id="24" name="Text 18"/>
          <p:cNvSpPr/>
          <p:nvPr/>
        </p:nvSpPr>
        <p:spPr>
          <a:xfrm>
            <a:off x="1143000" y="9101138"/>
            <a:ext cx="1760220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545"/>
              </a:lnSpc>
              <a:buNone/>
            </a:pPr>
            <a:r>
              <a:rPr lang="en-US" sz="1425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 is enterprise, contract-based. We publish no per-unit prices publicly; commercial terms are shared with qualified prospects.</a:t>
            </a:r>
            <a:endParaRPr lang="en-US" sz="1425" dirty="0"/>
          </a:p>
        </p:txBody>
      </p:sp>
      <p:sp>
        <p:nvSpPr>
          <p:cNvPr id="25" name="Shape 19"/>
          <p:cNvSpPr/>
          <p:nvPr/>
        </p:nvSpPr>
        <p:spPr>
          <a:xfrm>
            <a:off x="1143000" y="9372600"/>
            <a:ext cx="16002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6" name="Text 20"/>
          <p:cNvSpPr/>
          <p:nvPr/>
        </p:nvSpPr>
        <p:spPr>
          <a:xfrm>
            <a:off x="1143000" y="9553575"/>
            <a:ext cx="13694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VERFI</a:t>
            </a:r>
            <a:pPr algn="l" indent="0" marL="0">
              <a:buNone/>
            </a:pPr>
            <a:r>
              <a:rPr lang="en-US" sz="1350" b="1" spc="81" kern="0" dirty="0">
                <a:solidFill>
                  <a:srgbClr val="C8252A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X </a:t>
            </a:r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· 09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15560725" y="9553575"/>
            <a:ext cx="174270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81" kern="0" dirty="0">
                <a:solidFill>
                  <a:srgbClr val="FFFFFF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BUSINESS MODEL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2026-07-19T15:47:47Z</dcterms:created>
  <dcterms:modified xsi:type="dcterms:W3CDTF">2026-07-19T15:47:47Z</dcterms:modified>
</cp:coreProperties>
</file>